
<file path=[Content_Types].xml><?xml version="1.0" encoding="utf-8"?>
<Types xmlns="http://schemas.openxmlformats.org/package/2006/content-types">
  <Default Extension="rels" ContentType="application/vnd.openxmlformats-package.relationships+xml"/>
  <Override PartName="/ppt/slideLayouts/slideLayout1.xml" ContentType="application/vnd.openxmlformats-officedocument.presentationml.slideLayout+xml"/>
  <Override PartName="/ppt/slides/slide11.xml" ContentType="application/vnd.openxmlformats-officedocument.presentationml.slide+xml"/>
  <Default Extension="xml" ContentType="application/xml"/>
  <Override PartName="/ppt/slides/slide9.xml" ContentType="application/vnd.openxmlformats-officedocument.presentationml.slide+xml"/>
  <Default Extension="jpeg" ContentType="image/jpeg"/>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6.xml" ContentType="application/vnd.openxmlformats-officedocument.presentationml.slideLayout+xml"/>
  <Override PartName="/ppt/slides/slide5.xml" ContentType="application/vnd.openxmlformats-officedocument.presentationml.slide+xml"/>
  <Override PartName="/ppt/slideLayouts/slideLayout12.xml" ContentType="application/vnd.openxmlformats-officedocument.presentationml.slideLayout+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ppt/slides/slide14.xml" ContentType="application/vnd.openxmlformats-officedocument.presentationml.slide+xml"/>
  <Override PartName="/docProps/core.xml" ContentType="application/vnd.openxmlformats-package.core-properties+xml"/>
  <Override PartName="/docProps/app.xml" ContentType="application/vnd.openxmlformats-officedocument.extended-properties+xml"/>
  <Override PartName="/ppt/slideLayouts/slideLayout2.xml" ContentType="application/vnd.openxmlformats-officedocument.presentationml.slideLayout+xml"/>
  <Override PartName="/ppt/slides/slide1.xml" ContentType="application/vnd.openxmlformats-officedocument.presentationml.slide+xml"/>
  <Override PartName="/ppt/slides/slide12.xml" ContentType="application/vnd.openxmlformats-officedocument.presentationml.slide+xml"/>
  <Default Extension="bin" ContentType="application/vnd.openxmlformats-officedocument.presentationml.printerSettings"/>
  <Override PartName="/ppt/slides/slide10.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slides/slide8.xml" ContentType="application/vnd.openxmlformats-officedocument.presentationml.slide+xml"/>
  <Override PartName="/ppt/presentation.xml" ContentType="application/vnd.openxmlformats-officedocument.presentationml.presentation.main+xml"/>
  <Override PartName="/ppt/slideLayouts/slideLayout7.xml" ContentType="application/vnd.openxmlformats-officedocument.presentationml.slideLayout+xml"/>
  <Override PartName="/ppt/slides/slide6.xml" ContentType="application/vnd.openxmlformats-officedocument.presentationml.slide+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slides/slide15.xml" ContentType="application/vnd.openxmlformats-officedocument.presentationml.slide+xml"/>
  <Override PartName="/ppt/theme/theme1.xml" ContentType="application/vnd.openxmlformats-officedocument.theme+xml"/>
  <Override PartName="/ppt/presProps.xml" ContentType="application/vnd.openxmlformats-officedocument.presentationml.presProps+xml"/>
  <Override PartName="/ppt/slideLayouts/slideLayout3.xml" ContentType="application/vnd.openxmlformats-officedocument.presentationml.slideLayout+xml"/>
  <Override PartName="/ppt/slides/slide2.xml" ContentType="application/vnd.openxmlformats-officedocument.presentationml.slide+xml"/>
  <Override PartName="/ppt/slides/slide13.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48" r:id="rId1"/>
  </p:sldMasterIdLst>
  <p:sldIdLst>
    <p:sldId id="257" r:id="rId2"/>
    <p:sldId id="258" r:id="rId3"/>
    <p:sldId id="259" r:id="rId4"/>
    <p:sldId id="260" r:id="rId5"/>
    <p:sldId id="256" r:id="rId6"/>
    <p:sldId id="261" r:id="rId7"/>
    <p:sldId id="263" r:id="rId8"/>
    <p:sldId id="264" r:id="rId9"/>
    <p:sldId id="265" r:id="rId10"/>
    <p:sldId id="266" r:id="rId11"/>
    <p:sldId id="267" r:id="rId12"/>
    <p:sldId id="268" r:id="rId13"/>
    <p:sldId id="269" r:id="rId14"/>
    <p:sldId id="262" r:id="rId15"/>
    <p:sldId id="270" r:id="rId16"/>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31" d="100"/>
          <a:sy n="31" d="100"/>
        </p:scale>
        <p:origin x="-120" y="-122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theme" Target="theme/theme1.xml"/><Relationship Id="rId21"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printerSettings" Target="printerSettings/printerSettings1.bin"/><Relationship Id="rId18" Type="http://schemas.openxmlformats.org/officeDocument/2006/relationships/presProps" Target="presProps.xml"/><Relationship Id="rId19" Type="http://schemas.openxmlformats.org/officeDocument/2006/relationships/viewProps" Target="viewProp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4D09578-3CDB-BD4E-9341-21021540A174}" type="datetimeFigureOut">
              <a:rPr lang="en-US" smtClean="0"/>
              <a:t>3/25/11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3833D6-3340-D74B-A759-37B5237823CE}"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4D09578-3CDB-BD4E-9341-21021540A174}" type="datetimeFigureOut">
              <a:rPr lang="en-US" smtClean="0"/>
              <a:t>3/25/11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3833D6-3340-D74B-A759-37B5237823CE}"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4D09578-3CDB-BD4E-9341-21021540A174}" type="datetimeFigureOut">
              <a:rPr lang="en-US" smtClean="0"/>
              <a:t>3/25/11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3833D6-3340-D74B-A759-37B5237823CE}" type="slidenum">
              <a:rPr lang="en-US" smtClean="0"/>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fourObj">
  <p:cSld name="Title and 4 Content">
    <p:spTree>
      <p:nvGrpSpPr>
        <p:cNvPr id="1" name=""/>
        <p:cNvGrpSpPr/>
        <p:nvPr/>
      </p:nvGrpSpPr>
      <p:grpSpPr>
        <a:xfrm>
          <a:off x="0" y="0"/>
          <a:ext cx="0" cy="0"/>
          <a:chOff x="0" y="0"/>
          <a:chExt cx="0" cy="0"/>
        </a:xfrm>
      </p:grpSpPr>
      <p:sp>
        <p:nvSpPr>
          <p:cNvPr id="2" name="Title 1"/>
          <p:cNvSpPr>
            <a:spLocks noGrp="1"/>
          </p:cNvSpPr>
          <p:nvPr>
            <p:ph type="title" sz="quarter"/>
          </p:nvPr>
        </p:nvSpPr>
        <p:spPr>
          <a:xfrm>
            <a:off x="685800" y="609600"/>
            <a:ext cx="7772400" cy="1143000"/>
          </a:xfrm>
        </p:spPr>
        <p:txBody>
          <a:bodyPr/>
          <a:lstStyle/>
          <a:p>
            <a:r>
              <a:rPr lang="en-US" smtClean="0"/>
              <a:t>Click to edit Master title style</a:t>
            </a:r>
            <a:endParaRPr lang="en-US"/>
          </a:p>
        </p:txBody>
      </p:sp>
      <p:sp>
        <p:nvSpPr>
          <p:cNvPr id="3" name="Content Placeholder 2"/>
          <p:cNvSpPr>
            <a:spLocks noGrp="1"/>
          </p:cNvSpPr>
          <p:nvPr>
            <p:ph sz="quarter" idx="1"/>
          </p:nvPr>
        </p:nvSpPr>
        <p:spPr>
          <a:xfrm>
            <a:off x="685800" y="1981200"/>
            <a:ext cx="3810000" cy="1981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quarter" idx="2"/>
          </p:nvPr>
        </p:nvSpPr>
        <p:spPr>
          <a:xfrm>
            <a:off x="4648200" y="1981200"/>
            <a:ext cx="3810000" cy="1981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Content Placeholder 4"/>
          <p:cNvSpPr>
            <a:spLocks noGrp="1"/>
          </p:cNvSpPr>
          <p:nvPr>
            <p:ph sz="quarter" idx="3"/>
          </p:nvPr>
        </p:nvSpPr>
        <p:spPr>
          <a:xfrm>
            <a:off x="685800" y="4114800"/>
            <a:ext cx="3810000" cy="1981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Content Placeholder 5"/>
          <p:cNvSpPr>
            <a:spLocks noGrp="1"/>
          </p:cNvSpPr>
          <p:nvPr>
            <p:ph sz="quarter" idx="4"/>
          </p:nvPr>
        </p:nvSpPr>
        <p:spPr>
          <a:xfrm>
            <a:off x="4648200" y="4114800"/>
            <a:ext cx="3810000" cy="1981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25CEC36C-CC09-EB4A-BF42-D1524BAA56D1}"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4D09578-3CDB-BD4E-9341-21021540A174}" type="datetimeFigureOut">
              <a:rPr lang="en-US" smtClean="0"/>
              <a:t>3/25/11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3833D6-3340-D74B-A759-37B5237823CE}"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4D09578-3CDB-BD4E-9341-21021540A174}" type="datetimeFigureOut">
              <a:rPr lang="en-US" smtClean="0"/>
              <a:t>3/25/11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3833D6-3340-D74B-A759-37B5237823CE}"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4D09578-3CDB-BD4E-9341-21021540A174}" type="datetimeFigureOut">
              <a:rPr lang="en-US" smtClean="0"/>
              <a:t>3/25/11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93833D6-3340-D74B-A759-37B5237823CE}"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4D09578-3CDB-BD4E-9341-21021540A174}" type="datetimeFigureOut">
              <a:rPr lang="en-US" smtClean="0"/>
              <a:t>3/25/11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93833D6-3340-D74B-A759-37B5237823CE}"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4D09578-3CDB-BD4E-9341-21021540A174}" type="datetimeFigureOut">
              <a:rPr lang="en-US" smtClean="0"/>
              <a:t>3/25/11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93833D6-3340-D74B-A759-37B5237823CE}"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4D09578-3CDB-BD4E-9341-21021540A174}" type="datetimeFigureOut">
              <a:rPr lang="en-US" smtClean="0"/>
              <a:t>3/25/11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93833D6-3340-D74B-A759-37B5237823CE}"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4D09578-3CDB-BD4E-9341-21021540A174}" type="datetimeFigureOut">
              <a:rPr lang="en-US" smtClean="0"/>
              <a:t>3/25/11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93833D6-3340-D74B-A759-37B5237823CE}"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4D09578-3CDB-BD4E-9341-21021540A174}" type="datetimeFigureOut">
              <a:rPr lang="en-US" smtClean="0"/>
              <a:t>3/25/11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93833D6-3340-D74B-A759-37B5237823CE}"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4D09578-3CDB-BD4E-9341-21021540A174}" type="datetimeFigureOut">
              <a:rPr lang="en-US" smtClean="0"/>
              <a:t>3/25/11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93833D6-3340-D74B-A759-37B5237823CE}"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64514" name="Rectangle 2"/>
          <p:cNvSpPr>
            <a:spLocks noGrp="1" noChangeArrowheads="1"/>
          </p:cNvSpPr>
          <p:nvPr>
            <p:ph type="title" idx="4294967295"/>
          </p:nvPr>
        </p:nvSpPr>
        <p:spPr>
          <a:xfrm>
            <a:off x="304800" y="76200"/>
            <a:ext cx="8610600" cy="6629400"/>
          </a:xfrm>
        </p:spPr>
        <p:txBody>
          <a:bodyPr/>
          <a:lstStyle/>
          <a:p>
            <a:pPr eaLnBrk="1" hangingPunct="1"/>
            <a:r>
              <a:rPr lang="en-US" sz="3200" b="1">
                <a:latin typeface="Verdana-Bold" charset="0"/>
              </a:rPr>
              <a:t>What happens in the body after the microbes that produce illness are swallowed?</a:t>
            </a:r>
            <a:r>
              <a:rPr lang="en-US" sz="2400">
                <a:latin typeface="TimesNewRomanMS" charset="0"/>
              </a:rPr>
              <a:t>   </a:t>
            </a:r>
            <a:br>
              <a:rPr lang="en-US" sz="2400">
                <a:latin typeface="TimesNewRomanMS" charset="0"/>
              </a:rPr>
            </a:br>
            <a:r>
              <a:rPr lang="en-US" sz="2400">
                <a:latin typeface="TimesNewRomanMS" charset="0"/>
              </a:rPr>
              <a:t/>
            </a:r>
            <a:br>
              <a:rPr lang="en-US" sz="2400">
                <a:latin typeface="TimesNewRomanMS" charset="0"/>
              </a:rPr>
            </a:br>
            <a:r>
              <a:rPr lang="en-US" sz="2400">
                <a:latin typeface="Verdana" charset="0"/>
              </a:rPr>
              <a:t>After they are swallowed, there is a delay, called the incubation period, before the symptoms of illness begin.  This delay may range from hours to days, depending on the organism, and on how many of them were swallowed.  During the incubation period, the microbes pass through the stomach into the intestine, attach to the cells lining the intestinal walls, and begin to multiply there.  Some types of microbes stay in the intestine, some produce a toxin that is absorbed into the bloodstream, and some can directly invade the deeper body tissues.  The symptoms produced depend greatly on the type of microbe. </a:t>
            </a:r>
            <a:endParaRPr lang="en-US"/>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2706" name="Rectangle 2"/>
          <p:cNvSpPr>
            <a:spLocks noChangeArrowheads="1"/>
          </p:cNvSpPr>
          <p:nvPr/>
        </p:nvSpPr>
        <p:spPr bwMode="auto">
          <a:xfrm>
            <a:off x="685800" y="381000"/>
            <a:ext cx="7278688" cy="5270500"/>
          </a:xfrm>
          <a:prstGeom prst="rect">
            <a:avLst/>
          </a:prstGeom>
          <a:noFill/>
          <a:ln w="9525">
            <a:noFill/>
            <a:miter lim="800000"/>
            <a:headEnd/>
            <a:tailEnd/>
          </a:ln>
        </p:spPr>
        <p:txBody>
          <a:bodyPr>
            <a:prstTxWarp prst="textNoShape">
              <a:avLst/>
            </a:prstTxWarp>
            <a:spAutoFit/>
          </a:bodyPr>
          <a:lstStyle/>
          <a:p>
            <a:r>
              <a:rPr lang="en-US">
                <a:latin typeface="Verdana" charset="0"/>
              </a:rPr>
              <a:t>Many bacterial microbes need to multiply to a larger number before enough are present in food to cause disease.  Given warm moist conditions and an ample supply of nutrients, one bacterium that reproduces by dividing itself every half hour can produce 17 million in 12 hours.  As a result, lightly contaminated food left out overnight can be highly infectious by the next day. If the food were refrigerated promptly, the bacteria would not multiply at all.  In general, refrigeration or freezing prevents virtually all bacteria from growing but generally preserves them in a state of suspended animation. </a:t>
            </a: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3730" name="Rectangle 2"/>
          <p:cNvSpPr>
            <a:spLocks noChangeArrowheads="1"/>
          </p:cNvSpPr>
          <p:nvPr/>
        </p:nvSpPr>
        <p:spPr bwMode="auto">
          <a:xfrm>
            <a:off x="609600" y="381000"/>
            <a:ext cx="7924800" cy="4841875"/>
          </a:xfrm>
          <a:prstGeom prst="rect">
            <a:avLst/>
          </a:prstGeom>
          <a:noFill/>
          <a:ln w="9525">
            <a:noFill/>
            <a:miter lim="800000"/>
            <a:headEnd/>
            <a:tailEnd/>
          </a:ln>
        </p:spPr>
        <p:txBody>
          <a:bodyPr>
            <a:prstTxWarp prst="textNoShape">
              <a:avLst/>
            </a:prstTxWarp>
            <a:spAutoFit/>
          </a:bodyPr>
          <a:lstStyle/>
          <a:p>
            <a:r>
              <a:rPr lang="en-US" sz="2800">
                <a:latin typeface="Verdana" charset="0"/>
              </a:rPr>
              <a:t>High salt, high sugar or high acid levels keep bacteria from growing, which is why salted meats, jam, and pickled vegetables are traditional preserved foods.    </a:t>
            </a:r>
          </a:p>
          <a:p>
            <a:endParaRPr lang="en-US" sz="2800">
              <a:latin typeface="Verdana" charset="0"/>
            </a:endParaRPr>
          </a:p>
          <a:p>
            <a:r>
              <a:rPr lang="en-US" sz="2800">
                <a:latin typeface="Verdana" charset="0"/>
              </a:rPr>
              <a:t>Microbes are killed by heat.  If food is heated to an internal temperature above 160oF, or 78oC,  for even a few seconds this sufficient to kill most bacteria, except for the </a:t>
            </a:r>
            <a:r>
              <a:rPr lang="en-US" sz="2800" i="1">
                <a:latin typeface="Verdana-Italic" charset="0"/>
              </a:rPr>
              <a:t>Clostridium</a:t>
            </a:r>
            <a:r>
              <a:rPr lang="en-US" sz="2800">
                <a:latin typeface="Verdana" charset="0"/>
              </a:rPr>
              <a:t> bacteria, which produce a heat-resistant form called a spore.  </a:t>
            </a: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4754" name="Rectangle 2"/>
          <p:cNvSpPr>
            <a:spLocks noChangeArrowheads="1"/>
          </p:cNvSpPr>
          <p:nvPr/>
        </p:nvSpPr>
        <p:spPr bwMode="auto">
          <a:xfrm>
            <a:off x="304800" y="304800"/>
            <a:ext cx="8382000" cy="6016625"/>
          </a:xfrm>
          <a:prstGeom prst="rect">
            <a:avLst/>
          </a:prstGeom>
          <a:noFill/>
          <a:ln w="9525">
            <a:noFill/>
            <a:miter lim="800000"/>
            <a:headEnd/>
            <a:tailEnd/>
          </a:ln>
        </p:spPr>
        <p:txBody>
          <a:bodyPr>
            <a:prstTxWarp prst="textNoShape">
              <a:avLst/>
            </a:prstTxWarp>
            <a:spAutoFit/>
          </a:bodyPr>
          <a:lstStyle/>
          <a:p>
            <a:r>
              <a:rPr lang="en-US" sz="3200" i="1">
                <a:latin typeface="Verdana-Italic" charset="0"/>
              </a:rPr>
              <a:t>Clostridium</a:t>
            </a:r>
            <a:r>
              <a:rPr lang="en-US" sz="3200">
                <a:latin typeface="Verdana" charset="0"/>
              </a:rPr>
              <a:t> spores are killed only at temperatures above boiling.  This is why canned foods must be cooked to a high temperature under pressure as part of the canning process.    The toxins produced by bacteria vary in their sensitivity to heat.   The staphylococcal toxin which causes vomiting is not inactivated even if it is boiled.  Fortunately, the potent toxin that causes botulism is completely inactivated by boiling. </a:t>
            </a: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5778" name="Rectangle 2"/>
          <p:cNvSpPr>
            <a:spLocks noGrp="1" noChangeArrowheads="1"/>
          </p:cNvSpPr>
          <p:nvPr>
            <p:ph type="title" sz="quarter"/>
          </p:nvPr>
        </p:nvSpPr>
        <p:spPr>
          <a:xfrm>
            <a:off x="685800" y="762000"/>
            <a:ext cx="7772400" cy="5486400"/>
          </a:xfrm>
        </p:spPr>
        <p:txBody>
          <a:bodyPr/>
          <a:lstStyle/>
          <a:p>
            <a:pPr eaLnBrk="1" hangingPunct="1"/>
            <a:r>
              <a:rPr lang="en-US" sz="3600">
                <a:solidFill>
                  <a:srgbClr val="FF0000"/>
                </a:solidFill>
                <a:latin typeface="Verdana" charset="0"/>
              </a:rPr>
              <a:t>Food is preserved by either slowing down the activity of disease causing bacteria or killing the bacteria. Sterile food has no bacteria. Bacteria is found in food that hasn’t been sterilized. </a:t>
            </a:r>
            <a:r>
              <a:rPr lang="en-US" sz="3600">
                <a:solidFill>
                  <a:srgbClr val="FF0000"/>
                </a:solidFill>
              </a:rPr>
              <a:t/>
            </a:r>
            <a:br>
              <a:rPr lang="en-US" sz="3600">
                <a:solidFill>
                  <a:srgbClr val="FF0000"/>
                </a:solidFill>
              </a:rPr>
            </a:br>
            <a:endParaRPr lang="en-US" sz="3600"/>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5778" name="Rectangle 2"/>
          <p:cNvSpPr>
            <a:spLocks noGrp="1" noChangeArrowheads="1"/>
          </p:cNvSpPr>
          <p:nvPr>
            <p:ph type="title" sz="quarter"/>
          </p:nvPr>
        </p:nvSpPr>
        <p:spPr>
          <a:xfrm>
            <a:off x="685800" y="762000"/>
            <a:ext cx="7772400" cy="5486400"/>
          </a:xfrm>
        </p:spPr>
        <p:txBody>
          <a:bodyPr/>
          <a:lstStyle/>
          <a:p>
            <a:pPr eaLnBrk="1" hangingPunct="1"/>
            <a:r>
              <a:rPr lang="en-US" sz="3600">
                <a:solidFill>
                  <a:srgbClr val="FF0000"/>
                </a:solidFill>
                <a:latin typeface="Verdana" charset="0"/>
              </a:rPr>
              <a:t>Food is preserved by either slowing down the activity of disease causing bacteria or killing the bacteria. Sterile food has no bacteria. Bacteria is found in food that hasn’t been sterilized. </a:t>
            </a:r>
            <a:r>
              <a:rPr lang="en-US" sz="3600">
                <a:solidFill>
                  <a:srgbClr val="FF0000"/>
                </a:solidFill>
              </a:rPr>
              <a:t/>
            </a:r>
            <a:br>
              <a:rPr lang="en-US" sz="3600">
                <a:solidFill>
                  <a:srgbClr val="FF0000"/>
                </a:solidFill>
              </a:rPr>
            </a:br>
            <a:endParaRPr lang="en-US" sz="3600"/>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65538" name="Rectangle 2"/>
          <p:cNvSpPr>
            <a:spLocks noChangeArrowheads="1"/>
          </p:cNvSpPr>
          <p:nvPr/>
        </p:nvSpPr>
        <p:spPr bwMode="auto">
          <a:xfrm>
            <a:off x="685800" y="457200"/>
            <a:ext cx="7696200" cy="5029200"/>
          </a:xfrm>
          <a:prstGeom prst="rect">
            <a:avLst/>
          </a:prstGeom>
          <a:noFill/>
          <a:ln w="9525">
            <a:noFill/>
            <a:miter lim="800000"/>
            <a:headEnd/>
            <a:tailEnd/>
          </a:ln>
        </p:spPr>
        <p:txBody>
          <a:bodyPr>
            <a:prstTxWarp prst="textNoShape">
              <a:avLst/>
            </a:prstTxWarp>
            <a:spAutoFit/>
          </a:bodyPr>
          <a:lstStyle/>
          <a:p>
            <a:pPr algn="ctr"/>
            <a:r>
              <a:rPr lang="en-US" sz="3200">
                <a:solidFill>
                  <a:schemeClr val="tx2"/>
                </a:solidFill>
                <a:latin typeface="Verdana" charset="0"/>
              </a:rPr>
              <a:t>Numerous organisms cause similar symptoms, especially diarrhea, abdominal cramps, and nausea.  There is so much overlap that it is rarely possible to say which microbe is likely to be causing a given illness unless laboratory tests are done to identify the microbe, or unless the illness is part of a recognized outbreak.</a:t>
            </a: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66562" name="Rectangle 2"/>
          <p:cNvSpPr>
            <a:spLocks noChangeArrowheads="1"/>
          </p:cNvSpPr>
          <p:nvPr/>
        </p:nvSpPr>
        <p:spPr bwMode="auto">
          <a:xfrm>
            <a:off x="381000" y="609600"/>
            <a:ext cx="8458200" cy="5695950"/>
          </a:xfrm>
          <a:prstGeom prst="rect">
            <a:avLst/>
          </a:prstGeom>
          <a:noFill/>
          <a:ln w="9525">
            <a:noFill/>
            <a:miter lim="800000"/>
            <a:headEnd/>
            <a:tailEnd/>
          </a:ln>
        </p:spPr>
        <p:txBody>
          <a:bodyPr>
            <a:prstTxWarp prst="textNoShape">
              <a:avLst/>
            </a:prstTxWarp>
            <a:spAutoFit/>
          </a:bodyPr>
          <a:lstStyle/>
          <a:p>
            <a:r>
              <a:rPr lang="en-US" sz="2800" b="1">
                <a:latin typeface="Verdana-Bold" charset="0"/>
              </a:rPr>
              <a:t>          How are foodborne diseases diagnosed? </a:t>
            </a:r>
            <a:r>
              <a:rPr lang="en-US" sz="2800">
                <a:latin typeface="TimesNewRomanMS" charset="0"/>
              </a:rPr>
              <a:t>  </a:t>
            </a:r>
          </a:p>
          <a:p>
            <a:endParaRPr lang="en-US" sz="2800">
              <a:latin typeface="TimesNewRomanMS" charset="0"/>
            </a:endParaRPr>
          </a:p>
          <a:p>
            <a:r>
              <a:rPr lang="en-US" sz="2800">
                <a:latin typeface="Verdana" charset="0"/>
              </a:rPr>
              <a:t>The infection is usually diagnosed by specific laboratory tests that identify the causative organism.  Bacteria such as </a:t>
            </a:r>
            <a:r>
              <a:rPr lang="en-US" sz="2800" i="1">
                <a:latin typeface="Verdana-Italic" charset="0"/>
              </a:rPr>
              <a:t>Campylobacter</a:t>
            </a:r>
            <a:r>
              <a:rPr lang="en-US" sz="2800">
                <a:latin typeface="Verdana" charset="0"/>
              </a:rPr>
              <a:t>, </a:t>
            </a:r>
            <a:r>
              <a:rPr lang="en-US" sz="2800" i="1">
                <a:latin typeface="Verdana-Italic" charset="0"/>
              </a:rPr>
              <a:t>Salmonella</a:t>
            </a:r>
            <a:r>
              <a:rPr lang="en-US" sz="2800">
                <a:latin typeface="Verdana" charset="0"/>
              </a:rPr>
              <a:t>, </a:t>
            </a:r>
            <a:r>
              <a:rPr lang="en-US" sz="2800" i="1">
                <a:latin typeface="Verdana-Italic" charset="0"/>
              </a:rPr>
              <a:t>E. coli </a:t>
            </a:r>
            <a:r>
              <a:rPr lang="en-US" sz="2800">
                <a:latin typeface="Verdana" charset="0"/>
              </a:rPr>
              <a:t>O157 are found by culturing stool samples in the laboratory and identifying the bacteria that grow on the agar or other culture medium. Many food-borne infections are not identified by routine laboratory procedures and require specialized, experimental, and/or expensive tests that are not generally available.  </a:t>
            </a: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67586" name="Rectangle 2"/>
          <p:cNvSpPr>
            <a:spLocks noChangeArrowheads="1"/>
          </p:cNvSpPr>
          <p:nvPr/>
        </p:nvSpPr>
        <p:spPr bwMode="auto">
          <a:xfrm>
            <a:off x="304800" y="460375"/>
            <a:ext cx="8534400" cy="5635625"/>
          </a:xfrm>
          <a:prstGeom prst="rect">
            <a:avLst/>
          </a:prstGeom>
          <a:noFill/>
          <a:ln w="9525">
            <a:noFill/>
            <a:miter lim="800000"/>
            <a:headEnd/>
            <a:tailEnd/>
          </a:ln>
        </p:spPr>
        <p:txBody>
          <a:bodyPr>
            <a:prstTxWarp prst="textNoShape">
              <a:avLst/>
            </a:prstTxWarp>
            <a:spAutoFit/>
          </a:bodyPr>
          <a:lstStyle/>
          <a:p>
            <a:r>
              <a:rPr lang="en-US" sz="3000">
                <a:latin typeface="Verdana" charset="0"/>
              </a:rPr>
              <a:t>If the diagnosis is to be made, the patient has to seek medical attention, the physician must decide to order diagnostic tests, and the laboratory must use the appropriate procedures.  Because many ill persons do not seek attention, and of those that do, many are not tested, many cases of foodborne illness go undiagnosed.  For example, CDC estimates that 38 cases of salmonellosis actually occur for every case that is diagnosed and reported to public health authorities.   </a:t>
            </a: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endParaRPr lang="en-US"/>
          </a:p>
        </p:txBody>
      </p:sp>
      <p:sp>
        <p:nvSpPr>
          <p:cNvPr id="3" name="Subtitle 2"/>
          <p:cNvSpPr>
            <a:spLocks noGrp="1"/>
          </p:cNvSpPr>
          <p:nvPr>
            <p:ph type="subTitle" idx="1"/>
          </p:nvPr>
        </p:nvSpPr>
        <p:spPr/>
        <p:txBody>
          <a:bodyPr/>
          <a:lstStyle/>
          <a:p>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68610" name="Rectangle 3"/>
          <p:cNvSpPr>
            <a:spLocks noChangeArrowheads="1"/>
          </p:cNvSpPr>
          <p:nvPr/>
        </p:nvSpPr>
        <p:spPr bwMode="auto">
          <a:xfrm>
            <a:off x="457200" y="457200"/>
            <a:ext cx="8153400" cy="5626100"/>
          </a:xfrm>
          <a:prstGeom prst="rect">
            <a:avLst/>
          </a:prstGeom>
          <a:noFill/>
          <a:ln w="9525">
            <a:noFill/>
            <a:miter lim="800000"/>
            <a:headEnd/>
            <a:tailEnd/>
          </a:ln>
        </p:spPr>
        <p:txBody>
          <a:bodyPr>
            <a:prstTxWarp prst="textNoShape">
              <a:avLst/>
            </a:prstTxWarp>
            <a:spAutoFit/>
          </a:bodyPr>
          <a:lstStyle/>
          <a:p>
            <a:r>
              <a:rPr lang="en-US" b="1">
                <a:latin typeface="Verdana-Bold" charset="0"/>
              </a:rPr>
              <a:t>How many cases of food-borne disease are there in the United States?   </a:t>
            </a:r>
          </a:p>
          <a:p>
            <a:endParaRPr lang="en-US" b="1">
              <a:latin typeface="Verdana-Bold" charset="0"/>
            </a:endParaRPr>
          </a:p>
          <a:p>
            <a:r>
              <a:rPr lang="en-US">
                <a:latin typeface="Verdana" charset="0"/>
              </a:rPr>
              <a:t>An estimated 76 million cases of foodborne disease occur each year in the United States. The great majority of these cases are mild and cause symptoms for only a day or two.  Some cases are more serious, and CDC estimates that there are 325,000 hospitalizations and 5,000 deaths related to food-borne diseases each year.  The most severe cases tend to occur in the very old, the very young, those who have an illness already that reduces their immune system function, and in healthy people exposed to a very high dose of bacteria.</a:t>
            </a: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69634" name="Rectangle 2"/>
          <p:cNvSpPr>
            <a:spLocks noChangeArrowheads="1"/>
          </p:cNvSpPr>
          <p:nvPr/>
        </p:nvSpPr>
        <p:spPr bwMode="auto">
          <a:xfrm>
            <a:off x="304800" y="304800"/>
            <a:ext cx="8839200" cy="6184900"/>
          </a:xfrm>
          <a:prstGeom prst="rect">
            <a:avLst/>
          </a:prstGeom>
          <a:noFill/>
          <a:ln w="9525">
            <a:noFill/>
            <a:miter lim="800000"/>
            <a:headEnd/>
            <a:tailEnd/>
          </a:ln>
        </p:spPr>
        <p:txBody>
          <a:bodyPr>
            <a:prstTxWarp prst="textNoShape">
              <a:avLst/>
            </a:prstTxWarp>
            <a:spAutoFit/>
          </a:bodyPr>
          <a:lstStyle/>
          <a:p>
            <a:r>
              <a:rPr lang="en-US" sz="3600" b="1">
                <a:latin typeface="Verdana-Bold" charset="0"/>
              </a:rPr>
              <a:t>How does food become contaminated?</a:t>
            </a:r>
            <a:r>
              <a:rPr lang="en-US" b="1">
                <a:latin typeface="Verdana-Bold" charset="0"/>
              </a:rPr>
              <a:t>   </a:t>
            </a:r>
          </a:p>
          <a:p>
            <a:endParaRPr lang="en-US" b="1">
              <a:latin typeface="Verdana-Bold" charset="0"/>
            </a:endParaRPr>
          </a:p>
          <a:p>
            <a:r>
              <a:rPr lang="en-US">
                <a:latin typeface="Verdana" charset="0"/>
              </a:rPr>
              <a:t>We live in a microbial world, and there are many opportunities for food to become contaminated as it is produced and prepared.  Many foodborne microbes are present in healthy animals (usually in their intestines) raised for food.  Meat and poultry carcasses can become contaminated during slaughter by contact with small amounts of intestinal contents.  Similarly, fresh fruits and vegetables can be contaminated if they are washed or irrigated with water that is contaminated with animal manure or human sewage. Oysters and other filter feeding shellfish can concentrate bacteria that are naturally present in sea water, or other microbes that are present in human sewage dumped into the sea.</a:t>
            </a:r>
            <a:r>
              <a:rPr lang="en-US" sz="2000">
                <a:latin typeface="Verdana" charset="0"/>
              </a:rPr>
              <a:t>    </a:t>
            </a: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0658" name="Rectangle 2"/>
          <p:cNvSpPr>
            <a:spLocks noChangeArrowheads="1"/>
          </p:cNvSpPr>
          <p:nvPr/>
        </p:nvSpPr>
        <p:spPr bwMode="auto">
          <a:xfrm>
            <a:off x="838200" y="457200"/>
            <a:ext cx="6934200" cy="5522913"/>
          </a:xfrm>
          <a:prstGeom prst="rect">
            <a:avLst/>
          </a:prstGeom>
          <a:noFill/>
          <a:ln w="9525">
            <a:noFill/>
            <a:miter lim="800000"/>
            <a:headEnd/>
            <a:tailEnd/>
          </a:ln>
        </p:spPr>
        <p:txBody>
          <a:bodyPr>
            <a:prstTxWarp prst="textNoShape">
              <a:avLst/>
            </a:prstTxWarp>
            <a:spAutoFit/>
          </a:bodyPr>
          <a:lstStyle/>
          <a:p>
            <a:r>
              <a:rPr lang="en-US" sz="3200">
                <a:latin typeface="Verdana" charset="0"/>
              </a:rPr>
              <a:t>Later in food processing, other food borne microbes can be introduced from infected humans who handle the food, or by cross contamination from some other raw agricultural product.  For example, Shigella bacteria can be introduced by the unwashed hands of food handlers who are themselves infected.</a:t>
            </a:r>
            <a:r>
              <a:rPr lang="en-US">
                <a:latin typeface="Verdana" charset="0"/>
              </a:rPr>
              <a:t>  </a:t>
            </a: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1682" name="Rectangle 2"/>
          <p:cNvSpPr>
            <a:spLocks noChangeArrowheads="1"/>
          </p:cNvSpPr>
          <p:nvPr/>
        </p:nvSpPr>
        <p:spPr bwMode="auto">
          <a:xfrm>
            <a:off x="304800" y="228600"/>
            <a:ext cx="8582025" cy="6510338"/>
          </a:xfrm>
          <a:prstGeom prst="rect">
            <a:avLst/>
          </a:prstGeom>
          <a:noFill/>
          <a:ln w="9525">
            <a:noFill/>
            <a:miter lim="800000"/>
            <a:headEnd/>
            <a:tailEnd/>
          </a:ln>
        </p:spPr>
        <p:txBody>
          <a:bodyPr>
            <a:prstTxWarp prst="textNoShape">
              <a:avLst/>
            </a:prstTxWarp>
            <a:spAutoFit/>
          </a:bodyPr>
          <a:lstStyle/>
          <a:p>
            <a:r>
              <a:rPr lang="en-US" sz="3200">
                <a:latin typeface="Verdana" charset="0"/>
              </a:rPr>
              <a:t>In the kitchen, microbes can be transferred from one food to another food by using the same knife, cutting board or other utensil to prepare both without washing the surface or utensil in between.  A food that is fully cooked can become recontaminated if it touches other raw foods or drippings from raw foods that contain pathogens.   The way that food is handled after it is contaminated can also make a difference in whether or not an outbreak occurs.</a:t>
            </a:r>
            <a:r>
              <a:rPr lang="en-US">
                <a:latin typeface="Verdana" charset="0"/>
              </a:rPr>
              <a:t>  </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4</TotalTime>
  <Words>1065</Words>
  <Application>Microsoft Macintosh PowerPoint</Application>
  <PresentationFormat>On-screen Show (4:3)</PresentationFormat>
  <Paragraphs>21</Paragraphs>
  <Slides>15</Slides>
  <Notes>0</Notes>
  <HiddenSlides>0</HiddenSlides>
  <MMClips>0</MMClips>
  <ScaleCrop>false</ScaleCrop>
  <HeadingPairs>
    <vt:vector size="4" baseType="variant">
      <vt:variant>
        <vt:lpstr>Design Template</vt:lpstr>
      </vt:variant>
      <vt:variant>
        <vt:i4>1</vt:i4>
      </vt:variant>
      <vt:variant>
        <vt:lpstr>Slide Titles</vt:lpstr>
      </vt:variant>
      <vt:variant>
        <vt:i4>15</vt:i4>
      </vt:variant>
    </vt:vector>
  </HeadingPairs>
  <TitlesOfParts>
    <vt:vector size="16" baseType="lpstr">
      <vt:lpstr>Office Theme</vt:lpstr>
      <vt:lpstr>What happens in the body after the microbes that produce illness are swallowed?     After they are swallowed, there is a delay, called the incubation period, before the symptoms of illness begin.  This delay may range from hours to days, depending on the organism, and on how many of them were swallowed.  During the incubation period, the microbes pass through the stomach into the intestine, attach to the cells lining the intestinal walls, and begin to multiply there.  Some types of microbes stay in the intestine, some produce a toxin that is absorbed into the bloodstream, and some can directly invade the deeper body tissues.  The symptoms produced depend greatly on the type of microbe. </vt:lpstr>
      <vt:lpstr>Slide 2</vt:lpstr>
      <vt:lpstr>Slide 3</vt:lpstr>
      <vt:lpstr>Slide 4</vt:lpstr>
      <vt:lpstr>Slide 5</vt:lpstr>
      <vt:lpstr>Slide 6</vt:lpstr>
      <vt:lpstr>Slide 7</vt:lpstr>
      <vt:lpstr>Slide 8</vt:lpstr>
      <vt:lpstr>Slide 9</vt:lpstr>
      <vt:lpstr>Slide 10</vt:lpstr>
      <vt:lpstr>Slide 11</vt:lpstr>
      <vt:lpstr>Slide 12</vt:lpstr>
      <vt:lpstr>Food is preserved by either slowing down the activity of disease causing bacteria or killing the bacteria. Sterile food has no bacteria. Bacteria is found in food that hasn’t been sterilized.  </vt:lpstr>
      <vt:lpstr>Slide 14</vt:lpstr>
      <vt:lpstr>Food is preserved by either slowing down the activity of disease causing bacteria or killing the bacteria. Sterile food has no bacteria. Bacteria is found in food that hasn’t been sterilized.  </vt:lpstr>
    </vt:vector>
  </TitlesOfParts>
  <Company>Eastford Public Schools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What happens in the body after the microbes that produce illness are swallowed?     After they are swallowed, there is a delay, called the incubation period, before the symptoms of illness begin.  This delay may range from hours to days, depending on the organism, and on how many of them were swallowed.  During the incubation period, the microbes pass through the stomach into the intestine, attach to the cells lining the intestinal walls, and begin to multiply there.  Some types of microbes stay in the intestine, some produce a toxin that is absorbed into the bloodstream, and some can directly invade the deeper body tissues.  The symptoms produced depend greatly on the type of microbe. </dc:title>
  <dc:creator>Faculty</dc:creator>
  <cp:lastModifiedBy>Faculty</cp:lastModifiedBy>
  <cp:revision>1</cp:revision>
  <dcterms:created xsi:type="dcterms:W3CDTF">2011-03-25T18:32:24Z</dcterms:created>
  <dcterms:modified xsi:type="dcterms:W3CDTF">2011-03-25T18:37:16Z</dcterms:modified>
</cp:coreProperties>
</file>

<file path=docProps/thumbnail.jpeg>
</file>